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50"/>
  </p:handoutMasterIdLst>
  <p:sldIdLst>
    <p:sldId id="327" r:id="rId3"/>
    <p:sldId id="330" r:id="rId4"/>
    <p:sldId id="331" r:id="rId6"/>
    <p:sldId id="332" r:id="rId7"/>
    <p:sldId id="298" r:id="rId8"/>
    <p:sldId id="262" r:id="rId9"/>
    <p:sldId id="299" r:id="rId10"/>
    <p:sldId id="302" r:id="rId11"/>
    <p:sldId id="264" r:id="rId12"/>
    <p:sldId id="266" r:id="rId13"/>
    <p:sldId id="265" r:id="rId14"/>
    <p:sldId id="276" r:id="rId15"/>
    <p:sldId id="303" r:id="rId16"/>
    <p:sldId id="293" r:id="rId17"/>
    <p:sldId id="277" r:id="rId18"/>
    <p:sldId id="284" r:id="rId19"/>
    <p:sldId id="269" r:id="rId20"/>
    <p:sldId id="304" r:id="rId21"/>
    <p:sldId id="305" r:id="rId22"/>
    <p:sldId id="307" r:id="rId23"/>
    <p:sldId id="306" r:id="rId24"/>
    <p:sldId id="308" r:id="rId25"/>
    <p:sldId id="270" r:id="rId26"/>
    <p:sldId id="309" r:id="rId27"/>
    <p:sldId id="310" r:id="rId28"/>
    <p:sldId id="311" r:id="rId29"/>
    <p:sldId id="312" r:id="rId30"/>
    <p:sldId id="314" r:id="rId31"/>
    <p:sldId id="313" r:id="rId32"/>
    <p:sldId id="315" r:id="rId33"/>
    <p:sldId id="316" r:id="rId34"/>
    <p:sldId id="317" r:id="rId35"/>
    <p:sldId id="294" r:id="rId36"/>
    <p:sldId id="296" r:id="rId37"/>
    <p:sldId id="318" r:id="rId38"/>
    <p:sldId id="319" r:id="rId39"/>
    <p:sldId id="321" r:id="rId40"/>
    <p:sldId id="322" r:id="rId41"/>
    <p:sldId id="323" r:id="rId42"/>
    <p:sldId id="324" r:id="rId43"/>
    <p:sldId id="288" r:id="rId44"/>
    <p:sldId id="289" r:id="rId45"/>
    <p:sldId id="320" r:id="rId46"/>
    <p:sldId id="274" r:id="rId47"/>
    <p:sldId id="275"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4" Type="http://schemas.openxmlformats.org/officeDocument/2006/relationships/commentAuthors" Target="commentAuthors.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handoutMaster" Target="handoutMasters/handoutMaster1.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jpeg>
</file>

<file path=ppt/media/image40.png>
</file>

<file path=ppt/media/image41.png>
</file>

<file path=ppt/media/image42.jpeg>
</file>

<file path=ppt/media/image43.png>
</file>

<file path=ppt/media/image44.png>
</file>

<file path=ppt/media/image45.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3.png"/><Relationship Id="rId7" Type="http://schemas.openxmlformats.org/officeDocument/2006/relationships/image" Target="../media/image12.png"/><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hyperlink" Target="https://github.com/DericMei/IBM-Related/blob/e716bc20f26b3de0faa2141d89246ed32b4d2f8d/EDA%20Visualization.ipynb" TargetMode="Externa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hyperlink" Target="https://github.com/DericMei/IBM-Related/blob/e716bc20f26b3de0faa2141d89246ed32b4d2f8d/SQL%20EDA.ipynb" TargetMode="Externa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hyperlink" Target="https://github.com/DericMei/IBM-Related/blob/e716bc20f26b3de0faa2141d89246ed32b4d2f8d/Interactive%20Dashboard%20Folium.ipynb" TargetMode="Externa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hyperlink" Target="https://github.com/DericMei/IBM-Related/blob/e716bc20f26b3de0faa2141d89246ed32b4d2f8d/spacex_dash_app.py" TargetMode="Externa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4.png"/><Relationship Id="rId2" Type="http://schemas.openxmlformats.org/officeDocument/2006/relationships/hyperlink" Target="https://github.com/DericMei/IBM-Related/blob/e716bc20f26b3de0faa2141d89246ed32b4d2f8d/spacex_dash_app.py" TargetMode="Externa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0.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1.png"/><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2.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4.png"/><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5.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6.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7.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8.png"/><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9.png"/><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0.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1.png"/><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2.png"/><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3.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5.png"/><Relationship Id="rId1"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6.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7.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8.jpe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9.png"/><Relationship Id="rId1"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0.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1.png"/><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2.jpe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3.png"/><Relationship Id="rId1"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4.png"/><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5.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hyperlink" Target="https://github.com/DericMei/IBM-Related/blob/e716bc20f26b3de0faa2141d89246ed32b4d2f8d/API.ipynb" TargetMode="Externa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hyperlink" Target="https://github.com/DericMei/IBM-Related/blob/e716bc20f26b3de0faa2141d89246ed32b4d2f8d/Webscraping.ipynb" TargetMode="Externa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png"/><Relationship Id="rId2" Type="http://schemas.openxmlformats.org/officeDocument/2006/relationships/hyperlink" Target="https://github.com/DericMei/IBM-Related/blob/e716bc20f26b3de0faa2141d89246ed32b4d2f8d/Data%20Cleaning.ipynb" TargetMode="Externa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645160"/>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Zijie Mei</a:t>
            </a:r>
            <a:endParaRPr lang="en-US">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01/17/2024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014778"/>
            <a:ext cx="2743200" cy="401638"/>
          </a:xfrm>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5169535" y="6376035"/>
            <a:ext cx="2166620" cy="549275"/>
          </a:xfrm>
          <a:prstGeom prst="rect">
            <a:avLst/>
          </a:prstGeom>
        </p:spPr>
        <p:txBody>
          <a:bodyPr lIns="91440" tIns="45720" rIns="91440" bIns="45720" anchor="t"/>
          <a:lstStyle/>
          <a:p>
            <a:pPr marL="0" indent="0">
              <a:buNone/>
            </a:pPr>
            <a:r>
              <a:rPr lang="en-US">
                <a:solidFill>
                  <a:schemeClr val="accent3">
                    <a:lumMod val="25000"/>
                  </a:schemeClr>
                </a:solidFill>
                <a:latin typeface="Abadi" panose="020B0604020104020204" pitchFamily="34" charset="0"/>
                <a:sym typeface="+mn-ea"/>
                <a:hlinkClick r:id="rId2" tooltip="" action="ppaction://hlinkfile"/>
              </a:rPr>
              <a:t>GitHub Link</a:t>
            </a:r>
            <a:endParaRPr lang="en-US">
              <a:solidFill>
                <a:schemeClr val="accent3">
                  <a:lumMod val="25000"/>
                </a:schemeClr>
              </a:solidFill>
              <a:latin typeface="Abadi" panose="020B0604020104020204" pitchFamily="34" charset="0"/>
            </a:endParaRPr>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pic>
        <p:nvPicPr>
          <p:cNvPr id="2" name="Picture 1" descr="Screenshot 2024-01-17 at 4.39.14 PM"/>
          <p:cNvPicPr>
            <a:picLocks noChangeAspect="1"/>
          </p:cNvPicPr>
          <p:nvPr/>
        </p:nvPicPr>
        <p:blipFill>
          <a:blip r:embed="rId3"/>
          <a:stretch>
            <a:fillRect/>
          </a:stretch>
        </p:blipFill>
        <p:spPr>
          <a:xfrm>
            <a:off x="806450" y="1327785"/>
            <a:ext cx="2985135" cy="2008505"/>
          </a:xfrm>
          <a:prstGeom prst="rect">
            <a:avLst/>
          </a:prstGeom>
        </p:spPr>
      </p:pic>
      <p:pic>
        <p:nvPicPr>
          <p:cNvPr id="6" name="Picture 5" descr="Screenshot 2024-01-17 at 4.39.33 PM"/>
          <p:cNvPicPr>
            <a:picLocks noChangeAspect="1"/>
          </p:cNvPicPr>
          <p:nvPr/>
        </p:nvPicPr>
        <p:blipFill>
          <a:blip r:embed="rId4"/>
          <a:stretch>
            <a:fillRect/>
          </a:stretch>
        </p:blipFill>
        <p:spPr>
          <a:xfrm>
            <a:off x="4704080" y="1311910"/>
            <a:ext cx="3097530" cy="2016760"/>
          </a:xfrm>
          <a:prstGeom prst="rect">
            <a:avLst/>
          </a:prstGeom>
        </p:spPr>
      </p:pic>
      <p:pic>
        <p:nvPicPr>
          <p:cNvPr id="7" name="Picture 6" descr="Screenshot 2024-01-17 at 4.41.04 PM"/>
          <p:cNvPicPr>
            <a:picLocks noChangeAspect="1"/>
          </p:cNvPicPr>
          <p:nvPr/>
        </p:nvPicPr>
        <p:blipFill>
          <a:blip r:embed="rId5"/>
          <a:stretch>
            <a:fillRect/>
          </a:stretch>
        </p:blipFill>
        <p:spPr>
          <a:xfrm>
            <a:off x="8714740" y="1319530"/>
            <a:ext cx="2637155" cy="2009140"/>
          </a:xfrm>
          <a:prstGeom prst="rect">
            <a:avLst/>
          </a:prstGeom>
        </p:spPr>
      </p:pic>
      <p:pic>
        <p:nvPicPr>
          <p:cNvPr id="8" name="Picture 7" descr="Screenshot 2024-01-17 at 4.41.29 PM"/>
          <p:cNvPicPr>
            <a:picLocks noChangeAspect="1"/>
          </p:cNvPicPr>
          <p:nvPr/>
        </p:nvPicPr>
        <p:blipFill>
          <a:blip r:embed="rId6"/>
          <a:stretch>
            <a:fillRect/>
          </a:stretch>
        </p:blipFill>
        <p:spPr>
          <a:xfrm>
            <a:off x="770255" y="3764915"/>
            <a:ext cx="3021965" cy="2249805"/>
          </a:xfrm>
          <a:prstGeom prst="rect">
            <a:avLst/>
          </a:prstGeom>
        </p:spPr>
      </p:pic>
      <p:pic>
        <p:nvPicPr>
          <p:cNvPr id="9" name="Picture 8" descr="Screenshot 2024-01-17 at 4.41.36 PM"/>
          <p:cNvPicPr>
            <a:picLocks noChangeAspect="1"/>
          </p:cNvPicPr>
          <p:nvPr/>
        </p:nvPicPr>
        <p:blipFill>
          <a:blip r:embed="rId7"/>
          <a:stretch>
            <a:fillRect/>
          </a:stretch>
        </p:blipFill>
        <p:spPr>
          <a:xfrm>
            <a:off x="4704080" y="3764915"/>
            <a:ext cx="3098165" cy="2215515"/>
          </a:xfrm>
          <a:prstGeom prst="rect">
            <a:avLst/>
          </a:prstGeom>
        </p:spPr>
      </p:pic>
      <p:pic>
        <p:nvPicPr>
          <p:cNvPr id="10" name="Picture 9" descr="Screenshot 2024-01-17 at 4.41.58 PM"/>
          <p:cNvPicPr>
            <a:picLocks noChangeAspect="1"/>
          </p:cNvPicPr>
          <p:nvPr/>
        </p:nvPicPr>
        <p:blipFill>
          <a:blip r:embed="rId8"/>
          <a:stretch>
            <a:fillRect/>
          </a:stretch>
        </p:blipFill>
        <p:spPr>
          <a:xfrm>
            <a:off x="8718550" y="3764915"/>
            <a:ext cx="2644140" cy="2092960"/>
          </a:xfrm>
          <a:prstGeom prst="rect">
            <a:avLst/>
          </a:prstGeom>
        </p:spPr>
      </p:pic>
      <p:sp>
        <p:nvSpPr>
          <p:cNvPr id="11" name="Text Box 10"/>
          <p:cNvSpPr txBox="1"/>
          <p:nvPr/>
        </p:nvSpPr>
        <p:spPr>
          <a:xfrm>
            <a:off x="1092835" y="3366135"/>
            <a:ext cx="2411730" cy="398780"/>
          </a:xfrm>
          <a:prstGeom prst="rect">
            <a:avLst/>
          </a:prstGeom>
          <a:noFill/>
        </p:spPr>
        <p:txBody>
          <a:bodyPr wrap="square" rtlCol="0">
            <a:spAutoFit/>
          </a:bodyPr>
          <a:p>
            <a:r>
              <a:rPr lang="en-US" sz="1000"/>
              <a:t>VAFB SLC 4E has the least flight numbers associated with it.</a:t>
            </a:r>
            <a:endParaRPr lang="en-US" sz="1000"/>
          </a:p>
        </p:txBody>
      </p:sp>
      <p:sp>
        <p:nvSpPr>
          <p:cNvPr id="12" name="Text Box 11"/>
          <p:cNvSpPr txBox="1"/>
          <p:nvPr/>
        </p:nvSpPr>
        <p:spPr>
          <a:xfrm>
            <a:off x="5046980" y="3347085"/>
            <a:ext cx="2411730" cy="398780"/>
          </a:xfrm>
          <a:prstGeom prst="rect">
            <a:avLst/>
          </a:prstGeom>
          <a:noFill/>
        </p:spPr>
        <p:txBody>
          <a:bodyPr wrap="square" rtlCol="0">
            <a:spAutoFit/>
          </a:bodyPr>
          <a:p>
            <a:r>
              <a:rPr lang="en-US" sz="1000"/>
              <a:t>VAFB SLC 4E appears to alwasy have low payload mass.</a:t>
            </a:r>
            <a:endParaRPr lang="en-US" sz="1000"/>
          </a:p>
        </p:txBody>
      </p:sp>
      <p:sp>
        <p:nvSpPr>
          <p:cNvPr id="13" name="Text Box 12"/>
          <p:cNvSpPr txBox="1"/>
          <p:nvPr/>
        </p:nvSpPr>
        <p:spPr>
          <a:xfrm>
            <a:off x="8834755" y="3361055"/>
            <a:ext cx="2411730" cy="398780"/>
          </a:xfrm>
          <a:prstGeom prst="rect">
            <a:avLst/>
          </a:prstGeom>
          <a:noFill/>
        </p:spPr>
        <p:txBody>
          <a:bodyPr wrap="square" rtlCol="0">
            <a:spAutoFit/>
          </a:bodyPr>
          <a:p>
            <a:r>
              <a:rPr lang="en-US" sz="1000"/>
              <a:t>SO and GTO has the least success rate.</a:t>
            </a:r>
            <a:endParaRPr lang="en-US" sz="1000"/>
          </a:p>
        </p:txBody>
      </p:sp>
      <p:sp>
        <p:nvSpPr>
          <p:cNvPr id="14" name="Text Box 13"/>
          <p:cNvSpPr txBox="1"/>
          <p:nvPr/>
        </p:nvSpPr>
        <p:spPr>
          <a:xfrm>
            <a:off x="1092835" y="6043295"/>
            <a:ext cx="2411730" cy="398780"/>
          </a:xfrm>
          <a:prstGeom prst="rect">
            <a:avLst/>
          </a:prstGeom>
          <a:noFill/>
        </p:spPr>
        <p:txBody>
          <a:bodyPr wrap="square" rtlCol="0">
            <a:spAutoFit/>
          </a:bodyPr>
          <a:p>
            <a:r>
              <a:rPr lang="en-US" sz="1000"/>
              <a:t>ES-L1, GEO and SO only has one Flight Number associated with it.</a:t>
            </a:r>
            <a:endParaRPr lang="en-US" sz="1000"/>
          </a:p>
        </p:txBody>
      </p:sp>
      <p:sp>
        <p:nvSpPr>
          <p:cNvPr id="15" name="Text Box 14"/>
          <p:cNvSpPr txBox="1"/>
          <p:nvPr/>
        </p:nvSpPr>
        <p:spPr>
          <a:xfrm>
            <a:off x="5055870" y="5963920"/>
            <a:ext cx="2411730" cy="398780"/>
          </a:xfrm>
          <a:prstGeom prst="rect">
            <a:avLst/>
          </a:prstGeom>
          <a:noFill/>
        </p:spPr>
        <p:txBody>
          <a:bodyPr wrap="square" rtlCol="0">
            <a:spAutoFit/>
          </a:bodyPr>
          <a:p>
            <a:r>
              <a:rPr lang="en-US" sz="1000"/>
              <a:t>GTO has a lot of launches with low payload mass</a:t>
            </a:r>
            <a:endParaRPr lang="en-US" sz="1000"/>
          </a:p>
        </p:txBody>
      </p:sp>
      <p:sp>
        <p:nvSpPr>
          <p:cNvPr id="16" name="Text Box 15"/>
          <p:cNvSpPr txBox="1"/>
          <p:nvPr/>
        </p:nvSpPr>
        <p:spPr>
          <a:xfrm>
            <a:off x="8880475" y="5862955"/>
            <a:ext cx="2411730" cy="398780"/>
          </a:xfrm>
          <a:prstGeom prst="rect">
            <a:avLst/>
          </a:prstGeom>
          <a:noFill/>
        </p:spPr>
        <p:txBody>
          <a:bodyPr wrap="square" rtlCol="0">
            <a:spAutoFit/>
          </a:bodyPr>
          <a:p>
            <a:r>
              <a:rPr lang="en-US" sz="1000"/>
              <a:t>Average success rate has gone up over time.</a:t>
            </a:r>
            <a:endParaRPr lang="en-US" sz="1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255" y="1322705"/>
            <a:ext cx="9745345" cy="5274310"/>
          </a:xfrm>
          <a:prstGeom prst="rect">
            <a:avLst/>
          </a:prstGeom>
        </p:spPr>
        <p:txBody>
          <a:bodyPr lIns="91440" tIns="45720" rIns="91440" bIns="45720" anchor="t"/>
          <a:lstStyle/>
          <a:p>
            <a:pPr>
              <a:lnSpc>
                <a:spcPct val="100000"/>
              </a:lnSpc>
              <a:spcBef>
                <a:spcPts val="1400"/>
              </a:spcBef>
            </a:pPr>
            <a:r>
              <a:rPr lang="en-US" sz="1600">
                <a:solidFill>
                  <a:schemeClr val="accent3">
                    <a:lumMod val="25000"/>
                  </a:schemeClr>
                </a:solidFill>
                <a:latin typeface="Abadi" panose="020B0604020104020204" pitchFamily="34" charset="0"/>
              </a:rPr>
              <a:t>Found unique launch sites in the space mission.</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Found 5 records where launch sites begin with the string ‘CCA’</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Total payload mass by NASA(CRS): 45596kg</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Average payload mass carried by booster version F9 v1.1: 2534.7 kg</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First succesful landing outcome in ground pad was in 2015-12-22</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Found the names of the boosters which have success in drone ship and have payload mass greater than 4000 but less than 6000</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Found the total number of successful and falure mission outcomes: 71</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Found all the names of the booster versions which have carried the maximum payload mass.</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Found 2 failure landing_outcomes in drone ships in 2015.</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Ranked the count of landing outcomes between the date 2010-06-04 and 2017-03-20</a:t>
            </a:r>
            <a:endParaRPr lang="en-US" sz="1600">
              <a:solidFill>
                <a:schemeClr val="accent3">
                  <a:lumMod val="25000"/>
                </a:schemeClr>
              </a:solidFill>
              <a:latin typeface="Abadi" panose="020B0604020104020204" pitchFamily="34" charset="0"/>
            </a:endParaRPr>
          </a:p>
          <a:p>
            <a:r>
              <a:rPr lang="en-US" sz="1600">
                <a:solidFill>
                  <a:schemeClr val="accent3">
                    <a:lumMod val="25000"/>
                  </a:schemeClr>
                </a:solidFill>
                <a:latin typeface="Abadi" panose="020B0604020104020204" pitchFamily="34" charset="0"/>
                <a:sym typeface="+mn-ea"/>
                <a:hlinkClick r:id="rId2" tooltip="" action="ppaction://hlinkfile"/>
              </a:rPr>
              <a:t>GitHub Link</a:t>
            </a:r>
            <a:endParaRPr lang="en-US" sz="1600">
              <a:solidFill>
                <a:schemeClr val="accent3">
                  <a:lumMod val="25000"/>
                </a:schemeClr>
              </a:solidFill>
              <a:latin typeface="Abadi" panose="020B0604020104020204" pitchFamily="34" charset="0"/>
            </a:endParaRPr>
          </a:p>
          <a:p>
            <a:endParaRPr lang="en-US" sz="1800"/>
          </a:p>
          <a:p>
            <a:endParaRPr lang="en-US" sz="1800"/>
          </a:p>
          <a:p>
            <a:endParaRPr lang="en-US" sz="180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Added all launch sites on the map to show where they are.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Added launch count for each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Color coded all successful or failure landings with each launch.</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Made a line from CCAFS LC-40 launch site to the nearest coast line and calculated and marked the distance.</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sym typeface="+mn-ea"/>
                <a:hlinkClick r:id="rId2" tooltip="" action="ppaction://hlinkfile"/>
              </a:rPr>
              <a:t>GitHub Link</a:t>
            </a:r>
            <a:endParaRPr lang="en-US" sz="2200">
              <a:solidFill>
                <a:schemeClr val="accent3">
                  <a:lumMod val="25000"/>
                </a:schemeClr>
              </a:solidFill>
              <a:latin typeface="Abadi" panose="020B0604020104020204" pitchFamily="34" charset="0"/>
            </a:endParaRPr>
          </a:p>
          <a:p>
            <a:endParaRPr lang="en-US"/>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a:solidFill>
                  <a:schemeClr val="accent3">
                    <a:lumMod val="25000"/>
                  </a:schemeClr>
                </a:solidFill>
                <a:latin typeface="Abadi" panose="020B0604020104020204" pitchFamily="34" charset="0"/>
              </a:rPr>
              <a:t>I only added one dropdown list where options can be picked out of ALL or every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Added a pie chart to show the total successful launches count for all sites.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pie chart can also show success vs. failed counts for the selected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Added a slider to select payload range.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Added a scatter chart to show the correlation between payload and launch success based on the dropdown pick and the slider range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sym typeface="+mn-ea"/>
                <a:hlinkClick r:id="rId2" tooltip="" action="ppaction://hlinkfile"/>
              </a:rPr>
              <a:t>GitHub Link</a:t>
            </a:r>
            <a:endParaRPr lang="en-US" sz="2200">
              <a:solidFill>
                <a:schemeClr val="accent3">
                  <a:lumMod val="25000"/>
                </a:schemeClr>
              </a:solidFill>
              <a:latin typeface="Abadi" panose="020B0604020104020204" pitchFamily="34" charset="0"/>
            </a:endParaRPr>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endParaRPr lang="en-US" dirty="0">
              <a:solidFill>
                <a:srgbClr val="0B49CB"/>
              </a:solidFill>
              <a:latin typeface="Abad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255" y="1825625"/>
            <a:ext cx="7809865" cy="4351655"/>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 prepared the data, standardized the features, and splitted data into 80% training and 20% validation, then used cross validation to find the best parameter for each model and eventually compared validation accuracy and confusion matrix for each model to get the best performing model.</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sym typeface="+mn-ea"/>
              </a:rPr>
              <a:t>The best perfoming model is decision tree because it has the best confusion matrix since true positive and true nagative is balanced with the best performing out of sample accuracy of 83.3%</a:t>
            </a:r>
            <a:endParaRPr lang="en-US" sz="2200">
              <a:solidFill>
                <a:schemeClr val="accent3">
                  <a:lumMod val="25000"/>
                </a:schemeClr>
              </a:solidFill>
              <a:latin typeface="Abadi" panose="020B0604020104020204" pitchFamily="34" charset="0"/>
              <a:sym typeface="+mn-ea"/>
              <a:hlinkClick r:id="rId2" action="ppaction://hlinkfile"/>
            </a:endParaRPr>
          </a:p>
          <a:p>
            <a:pPr>
              <a:lnSpc>
                <a:spcPct val="100000"/>
              </a:lnSpc>
              <a:spcBef>
                <a:spcPts val="1400"/>
              </a:spcBef>
            </a:pPr>
            <a:r>
              <a:rPr lang="en-US" sz="2200">
                <a:solidFill>
                  <a:schemeClr val="accent3">
                    <a:lumMod val="25000"/>
                  </a:schemeClr>
                </a:solidFill>
                <a:latin typeface="Abadi" panose="020B0604020104020204" pitchFamily="34" charset="0"/>
                <a:sym typeface="+mn-ea"/>
                <a:hlinkClick r:id="rId2" action="ppaction://hlinkfile"/>
              </a:rPr>
              <a:t>GitHub Link</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pic>
        <p:nvPicPr>
          <p:cNvPr id="2" name="Picture 1" descr="Screenshot 2024-01-18 at 12.58.51 AM"/>
          <p:cNvPicPr>
            <a:picLocks noChangeAspect="1"/>
          </p:cNvPicPr>
          <p:nvPr/>
        </p:nvPicPr>
        <p:blipFill>
          <a:blip r:embed="rId3"/>
          <a:stretch>
            <a:fillRect/>
          </a:stretch>
        </p:blipFill>
        <p:spPr>
          <a:xfrm>
            <a:off x="8376285" y="2627630"/>
            <a:ext cx="2786380" cy="237807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375" y="1807210"/>
            <a:ext cx="7068820" cy="423545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endParaRPr lang="en-US" sz="2200">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Launch success rate is going up over the years and peaked in 2019.</a:t>
            </a:r>
            <a:endParaRPr lang="en-US" sz="1885">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First successful landing happened in Dec 2015</a:t>
            </a:r>
            <a:endParaRPr lang="en-US" sz="1885">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endParaRPr lang="en-US" sz="2200">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Screenshots demo on the right.</a:t>
            </a:r>
            <a:endParaRPr lang="en-US" sz="1885">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endParaRPr lang="en-US" sz="2200">
              <a:solidFill>
                <a:schemeClr val="accent3">
                  <a:lumMod val="25000"/>
                </a:schemeClr>
              </a:solidFill>
              <a:latin typeface="Abadi" panose="020B0604020104020204" pitchFamily="34" charset="0"/>
            </a:endParaRPr>
          </a:p>
          <a:p>
            <a:pPr lvl="1">
              <a:lnSpc>
                <a:spcPct val="100000"/>
              </a:lnSpc>
              <a:spcBef>
                <a:spcPts val="1400"/>
              </a:spcBef>
            </a:pPr>
            <a:r>
              <a:rPr lang="en-US" sz="1615">
                <a:solidFill>
                  <a:schemeClr val="accent3">
                    <a:lumMod val="25000"/>
                  </a:schemeClr>
                </a:solidFill>
                <a:latin typeface="Abadi" panose="020B0604020104020204" pitchFamily="34" charset="0"/>
                <a:sym typeface="+mn-ea"/>
              </a:rPr>
              <a:t>The best perfoming model is decision tree because it has the best confusion matrix since true positive and true nagative is balanced with the best performing out of sample accuracy of 83.3%</a:t>
            </a:r>
            <a:endParaRPr lang="en-US" sz="1615">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descr="Screenshot 2024-01-18 at 12.59.52 AM"/>
          <p:cNvPicPr>
            <a:picLocks noChangeAspect="1"/>
          </p:cNvPicPr>
          <p:nvPr/>
        </p:nvPicPr>
        <p:blipFill>
          <a:blip r:embed="rId2"/>
          <a:stretch>
            <a:fillRect/>
          </a:stretch>
        </p:blipFill>
        <p:spPr>
          <a:xfrm>
            <a:off x="7549515" y="1807210"/>
            <a:ext cx="3908425" cy="1945640"/>
          </a:xfrm>
          <a:prstGeom prst="rect">
            <a:avLst/>
          </a:prstGeom>
        </p:spPr>
      </p:pic>
      <p:pic>
        <p:nvPicPr>
          <p:cNvPr id="3" name="Picture 2" descr="Screenshot 2024-01-18 at 1.11.37 AM"/>
          <p:cNvPicPr>
            <a:picLocks noChangeAspect="1"/>
          </p:cNvPicPr>
          <p:nvPr/>
        </p:nvPicPr>
        <p:blipFill>
          <a:blip r:embed="rId3"/>
          <a:stretch>
            <a:fillRect/>
          </a:stretch>
        </p:blipFill>
        <p:spPr>
          <a:xfrm>
            <a:off x="7549515" y="3892550"/>
            <a:ext cx="3893820" cy="19526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endParaRPr lang="en-US" dirty="0">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864973" y="2057400"/>
            <a:ext cx="3932238" cy="3811588"/>
          </a:xfrm>
          <a:prstGeom prst="rect">
            <a:avLst/>
          </a:prstGeom>
        </p:spPr>
        <p:txBody>
          <a:bodyPr>
            <a:normAutofit lnSpcReduction="10000"/>
          </a:bodyPr>
          <a:lstStyle/>
          <a:p>
            <a:pPr>
              <a:lnSpc>
                <a:spcPct val="100000"/>
              </a:lnSpc>
              <a:spcBef>
                <a:spcPts val="1400"/>
              </a:spcBef>
            </a:pPr>
            <a:r>
              <a:rPr lang="en-US" sz="2200">
                <a:solidFill>
                  <a:schemeClr val="accent3">
                    <a:lumMod val="25000"/>
                  </a:schemeClr>
                </a:solidFill>
                <a:latin typeface="Abadi" panose="020B0604020104020204" pitchFamily="34" charset="0"/>
              </a:rPr>
              <a:t>As I can see, higher flight number is showing more successes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VAFB SLC 4E launch site does not have any flight numbers higher than 65</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descr="Screenshot 2024-01-18 at 1.12.35 AM"/>
          <p:cNvPicPr>
            <a:picLocks noChangeAspect="1"/>
          </p:cNvPicPr>
          <p:nvPr/>
        </p:nvPicPr>
        <p:blipFill>
          <a:blip r:embed="rId2"/>
          <a:stretch>
            <a:fillRect/>
          </a:stretch>
        </p:blipFill>
        <p:spPr>
          <a:xfrm>
            <a:off x="4944745" y="1786255"/>
            <a:ext cx="5952490" cy="397764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1896402"/>
            <a:ext cx="3932238" cy="3811588"/>
          </a:xfrm>
          <a:prstGeom prst="rect">
            <a:avLst/>
          </a:prstGeom>
        </p:spPr>
        <p:txBody>
          <a:bodyPr>
            <a:normAutofit lnSpcReduction="20000"/>
          </a:bodyPr>
          <a:lstStyle/>
          <a:p>
            <a:pPr>
              <a:lnSpc>
                <a:spcPct val="100000"/>
              </a:lnSpc>
              <a:spcBef>
                <a:spcPts val="1400"/>
              </a:spcBef>
            </a:pPr>
            <a:r>
              <a:rPr lang="en-US" sz="2200">
                <a:solidFill>
                  <a:schemeClr val="accent3">
                    <a:lumMod val="25000"/>
                  </a:schemeClr>
                </a:solidFill>
                <a:latin typeface="Abadi" panose="020B0604020104020204" pitchFamily="34" charset="0"/>
              </a:rPr>
              <a:t>Most pay load mass are pretty low</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There is no clear correlation with payload mass and success rate as I can see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Again VAFB SLC 4E does not have much data here and they do not have any higher than 10000kg payload mass launches</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endParaRPr lang="en-US" dirty="0">
              <a:solidFill>
                <a:srgbClr val="0B49CB"/>
              </a:solidFill>
              <a:latin typeface="Abadi"/>
            </a:endParaRPr>
          </a:p>
        </p:txBody>
      </p:sp>
      <p:pic>
        <p:nvPicPr>
          <p:cNvPr id="2" name="Picture 1" descr="Screenshot 2024-01-18 at 1.14.36 AM"/>
          <p:cNvPicPr>
            <a:picLocks noChangeAspect="1"/>
          </p:cNvPicPr>
          <p:nvPr/>
        </p:nvPicPr>
        <p:blipFill>
          <a:blip r:embed="rId2"/>
          <a:stretch>
            <a:fillRect/>
          </a:stretch>
        </p:blipFill>
        <p:spPr>
          <a:xfrm>
            <a:off x="5137785" y="1838325"/>
            <a:ext cx="5803900" cy="386969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82114"/>
            <a:ext cx="3932238" cy="3811588"/>
          </a:xfrm>
          <a:prstGeom prst="rect">
            <a:avLst/>
          </a:prstGeom>
        </p:spPr>
        <p:txBody>
          <a:bodyPr>
            <a:normAutofit lnSpcReduction="10000"/>
          </a:bodyPr>
          <a:lstStyle/>
          <a:p>
            <a:pPr>
              <a:lnSpc>
                <a:spcPct val="100000"/>
              </a:lnSpc>
              <a:spcBef>
                <a:spcPts val="1400"/>
              </a:spcBef>
            </a:pPr>
            <a:r>
              <a:rPr lang="en-US" sz="2200">
                <a:solidFill>
                  <a:schemeClr val="accent3">
                    <a:lumMod val="25000"/>
                  </a:schemeClr>
                </a:solidFill>
                <a:latin typeface="Abadi" panose="020B0604020104020204" pitchFamily="34" charset="0"/>
              </a:rPr>
              <a:t>GTO and SO has the lowest success rate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ES-L1, GEO, HEO, and SSO has 100% success rate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main reason for the stats like this could be because these orbit type does not have much launches with them</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descr="Screenshot 2024-01-18 at 1.16.30 AM"/>
          <p:cNvPicPr>
            <a:picLocks noChangeAspect="1"/>
          </p:cNvPicPr>
          <p:nvPr/>
        </p:nvPicPr>
        <p:blipFill>
          <a:blip r:embed="rId2"/>
          <a:stretch>
            <a:fillRect/>
          </a:stretch>
        </p:blipFill>
        <p:spPr>
          <a:xfrm>
            <a:off x="5185410" y="1504315"/>
            <a:ext cx="5694680" cy="43243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Introduction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Methodology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Conclusion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Appendix</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ISS has launchess across all flight numbers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VLEO only has high flight number associated with it</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Some of the orbit type indeed only have one launch associated</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descr="Screenshot 2024-01-18 at 1.17.58 AM"/>
          <p:cNvPicPr>
            <a:picLocks noChangeAspect="1"/>
          </p:cNvPicPr>
          <p:nvPr/>
        </p:nvPicPr>
        <p:blipFill>
          <a:blip r:embed="rId2"/>
          <a:stretch>
            <a:fillRect/>
          </a:stretch>
        </p:blipFill>
        <p:spPr>
          <a:xfrm>
            <a:off x="5004435" y="1731645"/>
            <a:ext cx="5718810" cy="414972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57400"/>
            <a:ext cx="3932238" cy="3811588"/>
          </a:xfrm>
          <a:prstGeom prst="rect">
            <a:avLst/>
          </a:prstGeom>
        </p:spPr>
        <p:txBody>
          <a:bodyPr>
            <a:normAutofit lnSpcReduction="10000"/>
          </a:bodyPr>
          <a:lstStyle/>
          <a:p>
            <a:pPr>
              <a:lnSpc>
                <a:spcPct val="100000"/>
              </a:lnSpc>
              <a:spcBef>
                <a:spcPts val="1400"/>
              </a:spcBef>
            </a:pPr>
            <a:r>
              <a:rPr lang="en-US" sz="2200">
                <a:solidFill>
                  <a:schemeClr val="accent3">
                    <a:lumMod val="25000"/>
                  </a:schemeClr>
                </a:solidFill>
                <a:latin typeface="Abadi" panose="020B0604020104020204" pitchFamily="34" charset="0"/>
              </a:rPr>
              <a:t>SSO only have low payload mass associated with it and they are all succesful</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Most of the launches have payload mass are lower than 8000</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There is no clear visible correlation between payload mass and success rate</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descr="Screenshot 2024-01-18 at 1.19.13 AM"/>
          <p:cNvPicPr>
            <a:picLocks noChangeAspect="1"/>
          </p:cNvPicPr>
          <p:nvPr/>
        </p:nvPicPr>
        <p:blipFill>
          <a:blip r:embed="rId2"/>
          <a:stretch>
            <a:fillRect/>
          </a:stretch>
        </p:blipFill>
        <p:spPr>
          <a:xfrm>
            <a:off x="4995545" y="1549400"/>
            <a:ext cx="5960745" cy="431990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Overall, success rate is going up</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It droped down by 20% in the year 2018</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It went back up even more in 2019</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endParaRPr lang="en-US" dirty="0">
              <a:solidFill>
                <a:srgbClr val="0B49CB"/>
              </a:solidFill>
              <a:latin typeface="Abadi"/>
            </a:endParaRPr>
          </a:p>
        </p:txBody>
      </p:sp>
      <p:pic>
        <p:nvPicPr>
          <p:cNvPr id="2" name="Picture 1" descr="Screenshot 2024-01-18 at 1.21.20 AM"/>
          <p:cNvPicPr>
            <a:picLocks noChangeAspect="1"/>
          </p:cNvPicPr>
          <p:nvPr/>
        </p:nvPicPr>
        <p:blipFill>
          <a:blip r:embed="rId2"/>
          <a:stretch>
            <a:fillRect/>
          </a:stretch>
        </p:blipFill>
        <p:spPr>
          <a:xfrm>
            <a:off x="5792470" y="1794510"/>
            <a:ext cx="5026025" cy="380873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only 4 different launch sites.</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endParaRPr lang="en-US" dirty="0">
              <a:solidFill>
                <a:srgbClr val="0B49CB"/>
              </a:solidFill>
              <a:latin typeface="Abadi"/>
            </a:endParaRPr>
          </a:p>
        </p:txBody>
      </p:sp>
      <p:pic>
        <p:nvPicPr>
          <p:cNvPr id="2" name="Picture 1" descr="Screenshot 2024-01-18 at 1.22.19 AM"/>
          <p:cNvPicPr>
            <a:picLocks noChangeAspect="1"/>
          </p:cNvPicPr>
          <p:nvPr/>
        </p:nvPicPr>
        <p:blipFill>
          <a:blip r:embed="rId2"/>
          <a:stretch>
            <a:fillRect/>
          </a:stretch>
        </p:blipFill>
        <p:spPr>
          <a:xfrm>
            <a:off x="4448175" y="3280410"/>
            <a:ext cx="2390140" cy="253936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4 of these records were in the orbit LEO</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2" name="Picture 1" descr="Screenshot 2024-01-18 at 1.22.51 AM"/>
          <p:cNvPicPr>
            <a:picLocks noChangeAspect="1"/>
          </p:cNvPicPr>
          <p:nvPr/>
        </p:nvPicPr>
        <p:blipFill>
          <a:blip r:embed="rId2"/>
          <a:stretch>
            <a:fillRect/>
          </a:stretch>
        </p:blipFill>
        <p:spPr>
          <a:xfrm>
            <a:off x="892810" y="3546475"/>
            <a:ext cx="9745980" cy="166179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2" name="Picture 1" descr="Screenshot 2024-01-18 at 1.23.35 AM"/>
          <p:cNvPicPr>
            <a:picLocks noChangeAspect="1"/>
          </p:cNvPicPr>
          <p:nvPr/>
        </p:nvPicPr>
        <p:blipFill>
          <a:blip r:embed="rId2"/>
          <a:stretch>
            <a:fillRect/>
          </a:stretch>
        </p:blipFill>
        <p:spPr>
          <a:xfrm>
            <a:off x="770255" y="2225675"/>
            <a:ext cx="9582150" cy="240728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endParaRPr lang="en-US" dirty="0">
              <a:solidFill>
                <a:srgbClr val="0B49CB"/>
              </a:solidFill>
              <a:latin typeface="Abadi"/>
            </a:endParaRPr>
          </a:p>
        </p:txBody>
      </p:sp>
      <p:pic>
        <p:nvPicPr>
          <p:cNvPr id="2" name="Picture 1" descr="Screenshot 2024-01-18 at 1.23.56 AM"/>
          <p:cNvPicPr>
            <a:picLocks noChangeAspect="1"/>
          </p:cNvPicPr>
          <p:nvPr/>
        </p:nvPicPr>
        <p:blipFill>
          <a:blip r:embed="rId2"/>
          <a:stretch>
            <a:fillRect/>
          </a:stretch>
        </p:blipFill>
        <p:spPr>
          <a:xfrm>
            <a:off x="2163445" y="1864995"/>
            <a:ext cx="7841615" cy="239522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first succesful landing was already pretty late in time</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endParaRPr lang="en-US" dirty="0">
              <a:solidFill>
                <a:srgbClr val="0B49CB"/>
              </a:solidFill>
              <a:latin typeface="Abadi"/>
            </a:endParaRPr>
          </a:p>
        </p:txBody>
      </p:sp>
      <p:pic>
        <p:nvPicPr>
          <p:cNvPr id="2" name="Picture 1" descr="Screenshot 2024-01-18 at 1.24.13 AM"/>
          <p:cNvPicPr>
            <a:picLocks noChangeAspect="1"/>
          </p:cNvPicPr>
          <p:nvPr/>
        </p:nvPicPr>
        <p:blipFill>
          <a:blip r:embed="rId2"/>
          <a:stretch>
            <a:fillRect/>
          </a:stretch>
        </p:blipFill>
        <p:spPr>
          <a:xfrm>
            <a:off x="3995420" y="3070225"/>
            <a:ext cx="2909570" cy="148463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endParaRPr lang="en-US" dirty="0">
              <a:solidFill>
                <a:srgbClr val="0B49CB"/>
              </a:solidFill>
              <a:latin typeface="Abadi"/>
            </a:endParaRPr>
          </a:p>
        </p:txBody>
      </p:sp>
      <p:pic>
        <p:nvPicPr>
          <p:cNvPr id="2" name="Picture 1" descr="Screenshot 2024-01-18 at 1.24.47 AM"/>
          <p:cNvPicPr>
            <a:picLocks noChangeAspect="1"/>
          </p:cNvPicPr>
          <p:nvPr/>
        </p:nvPicPr>
        <p:blipFill>
          <a:blip r:embed="rId2"/>
          <a:stretch>
            <a:fillRect/>
          </a:stretch>
        </p:blipFill>
        <p:spPr>
          <a:xfrm>
            <a:off x="3669665" y="2075815"/>
            <a:ext cx="3929380" cy="377063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endParaRPr lang="en-US" dirty="0">
              <a:solidFill>
                <a:srgbClr val="0B49CB"/>
              </a:solidFill>
              <a:latin typeface="Abadi"/>
            </a:endParaRPr>
          </a:p>
        </p:txBody>
      </p:sp>
      <p:pic>
        <p:nvPicPr>
          <p:cNvPr id="2" name="Picture 1" descr="Screenshot 2024-01-18 at 1.24.59 AM"/>
          <p:cNvPicPr>
            <a:picLocks noChangeAspect="1"/>
          </p:cNvPicPr>
          <p:nvPr/>
        </p:nvPicPr>
        <p:blipFill>
          <a:blip r:embed="rId2"/>
          <a:stretch>
            <a:fillRect/>
          </a:stretch>
        </p:blipFill>
        <p:spPr>
          <a:xfrm>
            <a:off x="4102100" y="2517775"/>
            <a:ext cx="2743835" cy="24650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975360" y="1708785"/>
            <a:ext cx="10310495" cy="195897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For this project, I used API and webscraping to collect data, then cleaned the data. After that, I did exploratory data analysis with both SQL and visualization. Furthermore, I created interactive dashboard with folium and dash. In the end, develped machine learning models to classify outcomes of different launches across the years.</a:t>
            </a: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p:cNvSpPr txBox="1"/>
          <p:nvPr/>
        </p:nvSpPr>
        <p:spPr>
          <a:xfrm>
            <a:off x="975360" y="3549650"/>
            <a:ext cx="10194290" cy="250952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Key Findings: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 was able to find a good Decision Tree model with 84% in samle accuracy and 83% test accuracy that can effectively predict the launch outcomes.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 found out that successful rate is going up over the years.</a:t>
            </a: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endParaRPr lang="en-US" dirty="0">
              <a:solidFill>
                <a:srgbClr val="0B49CB"/>
              </a:solidFill>
              <a:latin typeface="Abadi"/>
            </a:endParaRPr>
          </a:p>
        </p:txBody>
      </p:sp>
      <p:pic>
        <p:nvPicPr>
          <p:cNvPr id="2" name="Picture 1" descr="Screenshot 2024-01-18 at 1.25.19 AM"/>
          <p:cNvPicPr>
            <a:picLocks noChangeAspect="1"/>
          </p:cNvPicPr>
          <p:nvPr/>
        </p:nvPicPr>
        <p:blipFill>
          <a:blip r:embed="rId2"/>
          <a:stretch>
            <a:fillRect/>
          </a:stretch>
        </p:blipFill>
        <p:spPr>
          <a:xfrm>
            <a:off x="4865370" y="1945640"/>
            <a:ext cx="1562100" cy="364490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There is only 2 records</a:t>
            </a:r>
            <a:endParaRPr lang="en-US"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2" name="Picture 1" descr="Screenshot 2024-01-18 at 1.25.33 AM"/>
          <p:cNvPicPr>
            <a:picLocks noChangeAspect="1"/>
          </p:cNvPicPr>
          <p:nvPr/>
        </p:nvPicPr>
        <p:blipFill>
          <a:blip r:embed="rId2"/>
          <a:stretch>
            <a:fillRect/>
          </a:stretch>
        </p:blipFill>
        <p:spPr>
          <a:xfrm>
            <a:off x="1297940" y="3052445"/>
            <a:ext cx="9286875" cy="189865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endParaRPr lang="en-US" dirty="0">
              <a:solidFill>
                <a:srgbClr val="0B49CB"/>
              </a:solidFill>
              <a:latin typeface="Abadi"/>
            </a:endParaRPr>
          </a:p>
        </p:txBody>
      </p:sp>
      <p:pic>
        <p:nvPicPr>
          <p:cNvPr id="2" name="Picture 1" descr="Screenshot 2024-01-18 at 1.25.54 AM"/>
          <p:cNvPicPr>
            <a:picLocks noChangeAspect="1"/>
          </p:cNvPicPr>
          <p:nvPr/>
        </p:nvPicPr>
        <p:blipFill>
          <a:blip r:embed="rId2"/>
          <a:stretch>
            <a:fillRect/>
          </a:stretch>
        </p:blipFill>
        <p:spPr>
          <a:xfrm>
            <a:off x="3519805" y="1820545"/>
            <a:ext cx="4074795" cy="367284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endParaRPr lang="en-US" dirty="0">
              <a:solidFill>
                <a:schemeClr val="bg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r>
              <a:rPr lang="en-US"/>
              <a:t>They are all close to the coast line from the map we can see</a:t>
            </a:r>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endParaRPr lang="en-US" dirty="0">
              <a:solidFill>
                <a:srgbClr val="0B49CB"/>
              </a:solidFill>
              <a:latin typeface="Abadi"/>
            </a:endParaRPr>
          </a:p>
        </p:txBody>
      </p:sp>
      <p:pic>
        <p:nvPicPr>
          <p:cNvPr id="6" name="Picture 5" descr="Screenshot 2024-01-18 at 1.29.16 AM"/>
          <p:cNvPicPr>
            <a:picLocks noChangeAspect="1"/>
          </p:cNvPicPr>
          <p:nvPr/>
        </p:nvPicPr>
        <p:blipFill>
          <a:blip r:embed="rId2"/>
          <a:stretch>
            <a:fillRect/>
          </a:stretch>
        </p:blipFill>
        <p:spPr>
          <a:xfrm>
            <a:off x="2089785" y="2491105"/>
            <a:ext cx="7581900" cy="358521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color labled outcomes</a:t>
            </a:r>
            <a:endParaRPr lang="en-US" dirty="0">
              <a:solidFill>
                <a:srgbClr val="0B49CB"/>
              </a:solidFill>
              <a:latin typeface="Abadi"/>
            </a:endParaRPr>
          </a:p>
        </p:txBody>
      </p:sp>
      <p:pic>
        <p:nvPicPr>
          <p:cNvPr id="2" name="Picture 1" descr="Screenshot 2024-01-18 at 1.29.57 AM"/>
          <p:cNvPicPr>
            <a:picLocks noChangeAspect="1"/>
          </p:cNvPicPr>
          <p:nvPr/>
        </p:nvPicPr>
        <p:blipFill>
          <a:blip r:embed="rId2"/>
          <a:stretch>
            <a:fillRect/>
          </a:stretch>
        </p:blipFill>
        <p:spPr>
          <a:xfrm>
            <a:off x="1322070" y="1486535"/>
            <a:ext cx="8897620" cy="503491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It is less than 1 km from the coast line</a:t>
            </a: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endParaRPr lang="en-US" dirty="0">
              <a:solidFill>
                <a:srgbClr val="0B49CB"/>
              </a:solidFill>
              <a:latin typeface="Abadi"/>
            </a:endParaRPr>
          </a:p>
        </p:txBody>
      </p:sp>
      <p:pic>
        <p:nvPicPr>
          <p:cNvPr id="2" name="Picture 1" descr="Screenshot 2024-01-18 at 1.31.03 AM"/>
          <p:cNvPicPr>
            <a:picLocks noChangeAspect="1"/>
          </p:cNvPicPr>
          <p:nvPr/>
        </p:nvPicPr>
        <p:blipFill>
          <a:blip r:embed="rId2"/>
          <a:stretch>
            <a:fillRect/>
          </a:stretch>
        </p:blipFill>
        <p:spPr>
          <a:xfrm>
            <a:off x="2066290" y="2320925"/>
            <a:ext cx="7604760" cy="368490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endParaRPr lang="en-US" dirty="0">
              <a:solidFill>
                <a:schemeClr val="bg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KSC LC-39A has the most succesful launches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VAFB SLC-4E has the least succesful launches</a:t>
            </a: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Sites Launch Outcome</a:t>
            </a:r>
            <a:endParaRPr lang="en-US" dirty="0">
              <a:solidFill>
                <a:srgbClr val="0B49CB"/>
              </a:solidFill>
              <a:latin typeface="Abadi"/>
            </a:endParaRPr>
          </a:p>
        </p:txBody>
      </p:sp>
      <p:pic>
        <p:nvPicPr>
          <p:cNvPr id="2" name="Picture 1" descr="Screenshot 2024-01-18 at 1.32.54 AM"/>
          <p:cNvPicPr>
            <a:picLocks noChangeAspect="1"/>
          </p:cNvPicPr>
          <p:nvPr/>
        </p:nvPicPr>
        <p:blipFill>
          <a:blip r:embed="rId2"/>
          <a:stretch>
            <a:fillRect/>
          </a:stretch>
        </p:blipFill>
        <p:spPr>
          <a:xfrm>
            <a:off x="770255" y="2952750"/>
            <a:ext cx="10990580" cy="3072765"/>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r>
              <a:rPr lang="en-US" sz="2200" dirty="0">
                <a:solidFill>
                  <a:schemeClr val="accent3">
                    <a:lumMod val="25000"/>
                  </a:schemeClr>
                </a:solidFill>
                <a:latin typeface="Abadi"/>
              </a:rPr>
              <a:t>It has a very high 76.9% succesuful rate</a:t>
            </a:r>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Lauch Outcome at KSC LC-39A</a:t>
            </a:r>
            <a:endParaRPr lang="en-US" dirty="0">
              <a:solidFill>
                <a:srgbClr val="0B49CB"/>
              </a:solidFill>
              <a:latin typeface="Abadi"/>
            </a:endParaRPr>
          </a:p>
        </p:txBody>
      </p:sp>
      <p:pic>
        <p:nvPicPr>
          <p:cNvPr id="2" name="Picture 1" descr="Screenshot 2024-01-18 at 1.33.55 AM"/>
          <p:cNvPicPr>
            <a:picLocks noChangeAspect="1"/>
          </p:cNvPicPr>
          <p:nvPr/>
        </p:nvPicPr>
        <p:blipFill>
          <a:blip r:embed="rId2"/>
          <a:stretch>
            <a:fillRect/>
          </a:stretch>
        </p:blipFill>
        <p:spPr>
          <a:xfrm>
            <a:off x="770255" y="2347595"/>
            <a:ext cx="10476865" cy="278701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1016000" y="1545590"/>
            <a:ext cx="9558020" cy="2348230"/>
          </a:xfrm>
          <a:prstGeom prst="rect">
            <a:avLst/>
          </a:prstGeom>
        </p:spPr>
        <p:txBody>
          <a:bodyPr vert="horz" lIns="91440" tIns="45720" rIns="91440" bIns="45720" rtlCol="0">
            <a:normAutofit fontScale="9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Background:</a:t>
            </a:r>
            <a:endParaRPr lang="en-US" sz="2200" dirty="0">
              <a:solidFill>
                <a:schemeClr val="accent3">
                  <a:lumMod val="25000"/>
                </a:schemeClr>
              </a:solidFill>
              <a:latin typeface="Abadi" panose="020B0604020104020204" pitchFamily="34" charset="0"/>
            </a:endParaRPr>
          </a:p>
          <a:p>
            <a:pPr marL="0" indent="0">
              <a:spcBef>
                <a:spcPts val="1400"/>
              </a:spcBef>
              <a:buNone/>
            </a:pPr>
            <a:r>
              <a:rPr lang="en-US" sz="22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launch.Problems you want to find answers</a:t>
            </a:r>
            <a:endParaRPr lang="en-US" sz="2200" dirty="0">
              <a:solidFill>
                <a:schemeClr val="accent3">
                  <a:lumMod val="25000"/>
                </a:schemeClr>
              </a:solidFill>
              <a:latin typeface="Abadi" panose="020B0604020104020204" pitchFamily="34" charset="0"/>
            </a:endParaRPr>
          </a:p>
        </p:txBody>
      </p:sp>
      <p:sp>
        <p:nvSpPr>
          <p:cNvPr id="2" name="Content Placeholder 2"/>
          <p:cNvSpPr txBox="1"/>
          <p:nvPr/>
        </p:nvSpPr>
        <p:spPr>
          <a:xfrm>
            <a:off x="1016000" y="3902075"/>
            <a:ext cx="9558020" cy="2234565"/>
          </a:xfrm>
          <a:prstGeom prst="rect">
            <a:avLst/>
          </a:prstGeom>
        </p:spPr>
        <p:txBody>
          <a:bodyPr vert="horz" lIns="91440" tIns="45720" rIns="91440" bIns="45720" rtlCol="0">
            <a:normAutofit fontScale="9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Objective:</a:t>
            </a:r>
            <a:endParaRPr lang="en-US" sz="2200" dirty="0">
              <a:solidFill>
                <a:schemeClr val="accent3">
                  <a:lumMod val="25000"/>
                </a:schemeClr>
              </a:solidFill>
              <a:latin typeface="Abadi" panose="020B0604020104020204" pitchFamily="34" charset="0"/>
            </a:endParaRPr>
          </a:p>
          <a:p>
            <a:pPr marL="0" indent="0">
              <a:spcBef>
                <a:spcPts val="1400"/>
              </a:spcBef>
              <a:buNone/>
            </a:pPr>
            <a:r>
              <a:rPr lang="en-US" sz="2200" dirty="0">
                <a:solidFill>
                  <a:schemeClr val="accent3">
                    <a:lumMod val="25000"/>
                  </a:schemeClr>
                </a:solidFill>
                <a:latin typeface="Abadi" panose="020B0604020104020204" pitchFamily="34" charset="0"/>
              </a:rPr>
              <a:t>Provide valueble informations to my company SpaceY, which is to build machine learning models and use public informations to predict if SpaceX will reuse the first stage in order to determine the price of each launch.</a:t>
            </a:r>
            <a:endParaRPr lang="en-US" sz="2200" dirty="0">
              <a:solidFill>
                <a:schemeClr val="accent3">
                  <a:lumMod val="25000"/>
                </a:schemeClr>
              </a:solidFill>
              <a:latin typeface="Abadi" panose="020B0604020104020204" pitchFamily="34" charset="0"/>
            </a:endParaRPr>
          </a:p>
          <a:p>
            <a:pPr marL="0" indent="0">
              <a:spcBef>
                <a:spcPts val="1400"/>
              </a:spcBef>
              <a:buNone/>
            </a:pPr>
            <a:r>
              <a:rPr lang="en-US" sz="2200" dirty="0">
                <a:solidFill>
                  <a:schemeClr val="accent3">
                    <a:lumMod val="25000"/>
                  </a:schemeClr>
                </a:solidFill>
                <a:latin typeface="Abadi" panose="020B0604020104020204" pitchFamily="34" charset="0"/>
              </a:rPr>
              <a:t>Develop dashboards that provides informations about SpaceX that can used by my team.</a:t>
            </a: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12" name="Title 1"/>
          <p:cNvSpPr txBox="1"/>
          <p:nvPr/>
        </p:nvSpPr>
        <p:spPr>
          <a:xfrm>
            <a:off x="770011" y="530395"/>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Outcome for All Sites (2000kg - 6000kg)</a:t>
            </a:r>
            <a:endParaRPr lang="en-US" dirty="0">
              <a:solidFill>
                <a:srgbClr val="0B49CB"/>
              </a:solidFill>
              <a:latin typeface="Abadi"/>
            </a:endParaRPr>
          </a:p>
        </p:txBody>
      </p:sp>
      <p:pic>
        <p:nvPicPr>
          <p:cNvPr id="2" name="Picture 1" descr="Screenshot 2024-01-18 at 1.34.53 AM"/>
          <p:cNvPicPr>
            <a:picLocks noChangeAspect="1"/>
          </p:cNvPicPr>
          <p:nvPr/>
        </p:nvPicPr>
        <p:blipFill>
          <a:blip r:embed="rId2"/>
          <a:stretch>
            <a:fillRect/>
          </a:stretch>
        </p:blipFill>
        <p:spPr>
          <a:xfrm>
            <a:off x="539115" y="2114550"/>
            <a:ext cx="10746740" cy="327787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endParaRPr lang="en-US" dirty="0">
              <a:solidFill>
                <a:schemeClr val="bg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171205" y="238564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All 4 models have the same test accuracy, however, decision tree has the highest in sample accuracy making it the best performing model</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descr="Screenshot 2024-01-18 at 1.49.24 AM"/>
          <p:cNvPicPr>
            <a:picLocks noChangeAspect="1"/>
          </p:cNvPicPr>
          <p:nvPr/>
        </p:nvPicPr>
        <p:blipFill>
          <a:blip r:embed="rId2"/>
          <a:stretch>
            <a:fillRect/>
          </a:stretch>
        </p:blipFill>
        <p:spPr>
          <a:xfrm>
            <a:off x="5252085" y="1909445"/>
            <a:ext cx="6205855" cy="364490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255" y="2065655"/>
            <a:ext cx="4383405" cy="381190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Decision tree has the perfect predicition of landed outcomes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However it had 3 instances where it predicted land when the true out come is did not land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Resulting that it has 3 False Positives</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descr="Screenshot 2024-01-18 at 1.50.49 AM"/>
          <p:cNvPicPr>
            <a:picLocks noChangeAspect="1"/>
          </p:cNvPicPr>
          <p:nvPr/>
        </p:nvPicPr>
        <p:blipFill>
          <a:blip r:embed="rId2"/>
          <a:stretch>
            <a:fillRect/>
          </a:stretch>
        </p:blipFill>
        <p:spPr>
          <a:xfrm>
            <a:off x="5595620" y="1610360"/>
            <a:ext cx="5086350" cy="426720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255" y="1875155"/>
            <a:ext cx="10177780" cy="4351655"/>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 succesfully used API and webscraping to collect data that I need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I found out that SpaceX success rate is going up over the years through EDA</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There are 4 launch sites that Space X is using where they are all very close to coast line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sym typeface="+mn-ea"/>
              </a:rPr>
              <a:t>I was able to find a good Decision Tree model with 84% in samle accuracy and 83% test accuracy that can effectively predict the launch outcomes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marL="0" indent="0">
              <a:lnSpc>
                <a:spcPct val="100000"/>
              </a:lnSpc>
              <a:spcBef>
                <a:spcPts val="1400"/>
              </a:spcBef>
              <a:buNone/>
            </a:pPr>
            <a:r>
              <a:rPr lang="en-US" sz="2200">
                <a:solidFill>
                  <a:schemeClr val="accent3">
                    <a:lumMod val="25000"/>
                  </a:schemeClr>
                </a:solidFill>
                <a:latin typeface="Abadi" panose="020B0604020104020204" pitchFamily="34" charset="0"/>
              </a:rPr>
              <a:t>I do not have any appendix.</a:t>
            </a:r>
            <a:endParaRPr lang="en-US" sz="2200">
              <a:solidFill>
                <a:schemeClr val="accent3">
                  <a:lumMod val="25000"/>
                </a:schemeClr>
              </a:solidFill>
              <a:latin typeface="Abadi" panose="020B0604020104020204" pitchFamily="34" charset="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
        <p:nvSpPr>
          <p:cNvPr id="2" name="TextBox 1"/>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endParaRPr lang="en-US"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endParaRPr lang="en-US" sz="8800" dirty="0">
              <a:solidFill>
                <a:srgbClr val="0B49CB"/>
              </a:solidFill>
              <a:latin typeface="Abadi"/>
            </a:endParaRPr>
          </a:p>
          <a:p>
            <a:pPr>
              <a:lnSpc>
                <a:spcPct val="120000"/>
              </a:lnSpc>
              <a:spcBef>
                <a:spcPts val="1400"/>
              </a:spcBef>
            </a:pPr>
            <a:r>
              <a:rPr lang="en-US" sz="8800" dirty="0">
                <a:solidFill>
                  <a:schemeClr val="accent3">
                    <a:lumMod val="25000"/>
                  </a:schemeClr>
                </a:solidFill>
                <a:latin typeface="Abadi"/>
              </a:rPr>
              <a:t>Data collection methodology:</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Data was collected by using SpaceX API and webscraping data from Wikipedia table</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Some innitial exploration of the data and identified missing values as well as creating label column</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Trained various models through cross validation to find the best parameters</a:t>
            </a:r>
            <a:endParaRPr lang="en-US" sz="7600" dirty="0">
              <a:solidFill>
                <a:schemeClr val="bg2">
                  <a:lumMod val="50000"/>
                </a:schemeClr>
              </a:solidFill>
              <a:latin typeface="Abadi"/>
            </a:endParaRP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a:rPr>
              <a:t>The picture on the right shows the flowcharts of the API data collection, and below is a hyper link to the github code.</a:t>
            </a: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hlinkClick r:id="rId2" tooltip="" action="ppaction://hlinkfile"/>
              </a:rPr>
              <a:t>GitHub Link</a:t>
            </a:r>
            <a:endParaRPr lang="en-US" sz="2200">
              <a:solidFill>
                <a:schemeClr val="accent3">
                  <a:lumMod val="25000"/>
                </a:schemeClr>
              </a:solidFill>
              <a:latin typeface="Abadi" panose="020B0604020104020204" pitchFamily="34" charset="0"/>
            </a:endParaRPr>
          </a:p>
          <a:p>
            <a:endParaRPr lang="en-US"/>
          </a:p>
          <a:p>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pic>
        <p:nvPicPr>
          <p:cNvPr id="2" name="Picture 1" descr="Screenshot 2024-01-17 at 1.14.39 AM"/>
          <p:cNvPicPr>
            <a:picLocks noChangeAspect="1"/>
          </p:cNvPicPr>
          <p:nvPr/>
        </p:nvPicPr>
        <p:blipFill>
          <a:blip r:embed="rId3"/>
          <a:stretch>
            <a:fillRect/>
          </a:stretch>
        </p:blipFill>
        <p:spPr>
          <a:xfrm>
            <a:off x="5960745" y="2456180"/>
            <a:ext cx="5360035" cy="291401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sym typeface="+mn-ea"/>
              </a:rPr>
              <a:t>The picture on the right shows the flowcharts of the Scraping of the data collection stage, and below is a hyper link to the github code.</a:t>
            </a: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sym typeface="+mn-ea"/>
                <a:hlinkClick r:id="rId2" tooltip="" action="ppaction://hlinkfile"/>
              </a:rPr>
              <a:t>GitHub Link</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pic>
        <p:nvPicPr>
          <p:cNvPr id="7" name="Picture 6" descr="Screenshot 2024-01-17 at 4.07.08 PM"/>
          <p:cNvPicPr>
            <a:picLocks noChangeAspect="1"/>
          </p:cNvPicPr>
          <p:nvPr/>
        </p:nvPicPr>
        <p:blipFill>
          <a:blip r:embed="rId3"/>
          <a:stretch>
            <a:fillRect/>
          </a:stretch>
        </p:blipFill>
        <p:spPr>
          <a:xfrm>
            <a:off x="5975350" y="2406650"/>
            <a:ext cx="5330825" cy="277939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255" y="1825625"/>
            <a:ext cx="4491990" cy="4351655"/>
          </a:xfrm>
          <a:prstGeom prst="rect">
            <a:avLst/>
          </a:prstGeom>
        </p:spPr>
        <p:txBody>
          <a:bodyPr/>
          <a:lstStyle/>
          <a:p>
            <a:r>
              <a:rPr lang="en-US" sz="2200">
                <a:solidFill>
                  <a:schemeClr val="accent3">
                    <a:lumMod val="25000"/>
                  </a:schemeClr>
                </a:solidFill>
                <a:latin typeface="Abadi"/>
                <a:sym typeface="+mn-ea"/>
              </a:rPr>
              <a:t>The picture on the right shows the flowcharts of the Scraping of the data collection stage, and below is a hyper link to the github code.</a:t>
            </a:r>
            <a:endParaRPr lang="en-US" sz="2200">
              <a:solidFill>
                <a:schemeClr val="accent3">
                  <a:lumMod val="25000"/>
                </a:schemeClr>
              </a:solidFill>
              <a:latin typeface="Abadi" panose="020B0604020104020204" pitchFamily="34" charset="0"/>
            </a:endParaRPr>
          </a:p>
          <a:p>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sym typeface="+mn-ea"/>
                <a:hlinkClick r:id="rId2" tooltip="" action="ppaction://hlinkfile"/>
              </a:rPr>
              <a:t>GitHub Link</a:t>
            </a:r>
            <a:endParaRPr lang="en-US" sz="2200">
              <a:solidFill>
                <a:schemeClr val="accent3">
                  <a:lumMod val="25000"/>
                </a:schemeClr>
              </a:solidFill>
              <a:latin typeface="Abadi" panose="020B0604020104020204" pitchFamily="34" charset="0"/>
            </a:endParaRPr>
          </a:p>
          <a:p>
            <a:endParaRPr lang="en-US"/>
          </a:p>
          <a:p>
            <a:endParaRPr lang="en-US"/>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
        <p:nvSpPr>
          <p:cNvPr id="3" name="Content Placeholder 4"/>
          <p:cNvSpPr txBox="1"/>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a:cs typeface="Calibri"/>
            </a:endParaRPr>
          </a:p>
        </p:txBody>
      </p:sp>
      <p:pic>
        <p:nvPicPr>
          <p:cNvPr id="6" name="Picture 5" descr="Screenshot 2024-01-17 at 4.17.24 PM"/>
          <p:cNvPicPr>
            <a:picLocks noChangeAspect="1"/>
          </p:cNvPicPr>
          <p:nvPr/>
        </p:nvPicPr>
        <p:blipFill>
          <a:blip r:embed="rId3"/>
          <a:stretch>
            <a:fillRect/>
          </a:stretch>
        </p:blipFill>
        <p:spPr>
          <a:xfrm>
            <a:off x="5988050" y="2062480"/>
            <a:ext cx="5305425" cy="3667125"/>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8319</Words>
  <Application>WPS Spreadsheets</Application>
  <PresentationFormat>Widescreen</PresentationFormat>
  <Paragraphs>353</Paragraphs>
  <Slides>46</Slides>
  <Notes>4</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46</vt:i4>
      </vt:variant>
    </vt:vector>
  </HeadingPairs>
  <TitlesOfParts>
    <vt:vector size="69" baseType="lpstr">
      <vt:lpstr>Arial</vt:lpstr>
      <vt:lpstr>宋体</vt:lpstr>
      <vt:lpstr>Wingdings</vt:lpstr>
      <vt:lpstr>Abadi</vt:lpstr>
      <vt:lpstr>苹方-简</vt:lpstr>
      <vt:lpstr>IBM Plex Mono SemiBold</vt:lpstr>
      <vt:lpstr>Abadi</vt:lpstr>
      <vt:lpstr>Thonburi</vt:lpstr>
      <vt:lpstr>SF Pro</vt:lpstr>
      <vt:lpstr>Arial</vt:lpstr>
      <vt:lpstr>IBM Plex Mono Text</vt:lpstr>
      <vt:lpstr>Calibri</vt:lpstr>
      <vt:lpstr>微软雅黑</vt:lpstr>
      <vt:lpstr>汉仪旗黑</vt:lpstr>
      <vt:lpstr>宋体</vt:lpstr>
      <vt:lpstr>Arial Unicode MS</vt:lpstr>
      <vt:lpstr>Helvetica Neue</vt:lpstr>
      <vt:lpstr>Calibri Light</vt:lpstr>
      <vt:lpstr>汉仪书宋二KW</vt:lpstr>
      <vt:lpstr>Calibri</vt:lpstr>
      <vt:lpstr>等线</vt:lpstr>
      <vt:lpstr>汉仪中等线KW</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梅子杰</cp:lastModifiedBy>
  <cp:revision>208</cp:revision>
  <dcterms:created xsi:type="dcterms:W3CDTF">2024-01-18T07:06:09Z</dcterms:created>
  <dcterms:modified xsi:type="dcterms:W3CDTF">2024-01-18T07:06:09Z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614D7FEF475A101B4B6DA76574DA75D4_42</vt:lpwstr>
  </property>
  <property fmtid="{D5CDD505-2E9C-101B-9397-08002B2CF9AE}" pid="4" name="KSOProductBuildVer">
    <vt:lpwstr>1033-5.5.1.7991</vt:lpwstr>
  </property>
</Properties>
</file>